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8" r:id="rId4"/>
    <p:sldId id="351" r:id="rId5"/>
    <p:sldId id="353" r:id="rId6"/>
    <p:sldId id="354" r:id="rId7"/>
    <p:sldId id="355" r:id="rId8"/>
    <p:sldId id="356" r:id="rId9"/>
    <p:sldId id="357" r:id="rId10"/>
    <p:sldId id="359" r:id="rId11"/>
    <p:sldId id="360" r:id="rId12"/>
    <p:sldId id="361" r:id="rId13"/>
    <p:sldId id="362" r:id="rId14"/>
    <p:sldId id="363" r:id="rId15"/>
    <p:sldId id="365" r:id="rId16"/>
    <p:sldId id="368" r:id="rId17"/>
    <p:sldId id="370" r:id="rId18"/>
    <p:sldId id="314" r:id="rId19"/>
    <p:sldId id="315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69" r:id="rId30"/>
    <p:sldId id="321" r:id="rId31"/>
    <p:sldId id="345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4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0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1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8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29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7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5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2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80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8B93B-4094-4061-A4BD-4382DC6474D7}" type="datetimeFigureOut">
              <a:rPr lang="ru-RU" smtClean="0"/>
              <a:t>01.04.2017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0F75C-1948-4E7E-AAC5-17E8B9A60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1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iva64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ru/example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ode_Analysis" TargetMode="External"/><Relationship Id="rId2" Type="http://schemas.openxmlformats.org/officeDocument/2006/relationships/hyperlink" Target="mailto:support@viva64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va64.com/ru/pvs-studio-download-linux/" TargetMode="External"/><Relationship Id="rId4" Type="http://schemas.openxmlformats.org/officeDocument/2006/relationships/hyperlink" Target="http://www.viva64.com/ru/pvs-studio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ru/b/0355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va64.com/ru/b/0446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4945"/>
            <a:ext cx="9144000" cy="2387600"/>
          </a:xfrm>
        </p:spPr>
        <p:txBody>
          <a:bodyPr/>
          <a:lstStyle/>
          <a:p>
            <a:r>
              <a:rPr lang="ru-RU" dirty="0"/>
              <a:t>Статический анализ кода: от теории к практике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54815" y="4680340"/>
            <a:ext cx="4750279" cy="16557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Филипп </a:t>
            </a:r>
            <a:r>
              <a:rPr lang="ru-RU" dirty="0" err="1" smtClean="0"/>
              <a:t>Хандельянц</a:t>
            </a:r>
            <a:endParaRPr lang="en-US" dirty="0" smtClean="0"/>
          </a:p>
          <a:p>
            <a:pPr algn="l"/>
            <a:r>
              <a:rPr lang="en-US" dirty="0" smtClean="0"/>
              <a:t>PVS-Studio, </a:t>
            </a:r>
            <a:r>
              <a:rPr lang="en-US" dirty="0" smtClean="0">
                <a:hlinkClick r:id="rId2"/>
              </a:rPr>
              <a:t>www.viva64.com</a:t>
            </a:r>
            <a:endParaRPr lang="ru-RU" dirty="0" smtClean="0"/>
          </a:p>
          <a:p>
            <a:pPr algn="l"/>
            <a:r>
              <a:rPr lang="en-US" dirty="0"/>
              <a:t>khandeliants@viva64.com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3" y="4515928"/>
            <a:ext cx="1694249" cy="18546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66805" y="6241211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2017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42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25749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Не убедил?</a:t>
            </a:r>
            <a:br>
              <a:rPr lang="ru-RU" dirty="0" smtClean="0"/>
            </a:br>
            <a:r>
              <a:rPr lang="ru-RU" dirty="0" smtClean="0"/>
              <a:t>Достаточно хорошего компилятора?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Хороший анализатор легко находит ошибки в компиляторах</a:t>
            </a:r>
            <a:r>
              <a:rPr lang="en-US" dirty="0" smtClean="0"/>
              <a:t>:</a:t>
            </a:r>
            <a:r>
              <a:rPr lang="ru-RU" dirty="0" smtClean="0"/>
              <a:t> пример</a:t>
            </a:r>
            <a:r>
              <a:rPr lang="en-US" dirty="0" smtClean="0"/>
              <a:t> N1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838200" y="1593854"/>
            <a:ext cx="9534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Эту ошибку мы нашли с помощью </a:t>
            </a:r>
            <a:r>
              <a:rPr lang="en-US" sz="2800" dirty="0" smtClean="0">
                <a:solidFill>
                  <a:srgbClr val="0070C0"/>
                </a:solidFill>
              </a:rPr>
              <a:t>PVS-Studio</a:t>
            </a:r>
            <a:r>
              <a:rPr lang="ru-RU" sz="2800" dirty="0" smtClean="0">
                <a:solidFill>
                  <a:srgbClr val="0070C0"/>
                </a:solidFill>
              </a:rPr>
              <a:t> в проекте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Clang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5840958"/>
            <a:ext cx="10372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V501 There are identical sub-expressions '</a:t>
            </a:r>
            <a:r>
              <a:rPr lang="en-US" sz="2400" dirty="0" err="1"/>
              <a:t>OpcodeLHS</a:t>
            </a:r>
            <a:r>
              <a:rPr lang="en-US" sz="2400" dirty="0"/>
              <a:t> == BO_LE' to the left and to the right of the '||' operator. RedundantExpressionCheck.cpp 174</a:t>
            </a:r>
            <a:endParaRPr lang="ru-RU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2397068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((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OpcodeLHS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== BO_EQ ||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OpcodeLHS</a:t>
            </a:r>
            <a:r>
              <a:rPr lang="en-US" sz="2800" dirty="0">
                <a:solidFill>
                  <a:srgbClr val="00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 == BO_LE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2800" dirty="0" err="1">
                <a:solidFill>
                  <a:srgbClr val="00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OpcodeLHS</a:t>
            </a:r>
            <a:r>
              <a:rPr lang="en-US" sz="2800" dirty="0">
                <a:solidFill>
                  <a:srgbClr val="00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 == BO_LE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ru-RU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endParaRPr lang="ru-RU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OpcodeRHS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== BO_EQ ||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OpcodeRHS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== BO_GT ||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OpcodeRHS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== BO_GE))</a:t>
            </a:r>
          </a:p>
        </p:txBody>
      </p:sp>
    </p:spTree>
    <p:extLst>
      <p:ext uri="{BB962C8B-B14F-4D97-AF65-F5344CB8AC3E}">
        <p14:creationId xmlns:p14="http://schemas.microsoft.com/office/powerpoint/2010/main" val="22246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Хороший анализатор легко находит ошибки в компиляторах</a:t>
            </a:r>
            <a:r>
              <a:rPr lang="en-US" dirty="0"/>
              <a:t>:</a:t>
            </a:r>
            <a:r>
              <a:rPr lang="ru-RU" dirty="0"/>
              <a:t> пример</a:t>
            </a:r>
            <a:r>
              <a:rPr lang="en-US" dirty="0"/>
              <a:t> </a:t>
            </a:r>
            <a:r>
              <a:rPr lang="en-US" dirty="0" smtClean="0"/>
              <a:t>N2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838200" y="5046239"/>
            <a:ext cx="10372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V501 There are identical sub-expressions '!</a:t>
            </a:r>
            <a:r>
              <a:rPr lang="en-US" sz="2400" dirty="0" err="1"/>
              <a:t>strcmp</a:t>
            </a:r>
            <a:r>
              <a:rPr lang="en-US" sz="2400" dirty="0"/>
              <a:t>(a-&gt;v.val_vms_delta.lbl1, b-&gt;v.val_vms_delta.lbl1)' to the left and to the right of the '&amp;&amp;' operator. dwarf2out.c 1428</a:t>
            </a:r>
            <a:endParaRPr lang="ru-RU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2306909"/>
            <a:ext cx="106870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(a-&gt;v.val_vms_delta.lbl1,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b-&gt;v.val_vms_delta.lbl1)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   &amp;&amp; !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strcmp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(a-&gt;v.val_vms_delta.lbl1,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b-&gt;v.val_vms_delta.lbl1));</a:t>
            </a:r>
          </a:p>
        </p:txBody>
      </p:sp>
      <p:sp>
        <p:nvSpPr>
          <p:cNvPr id="7" name="Curved Left Arrow 6"/>
          <p:cNvSpPr/>
          <p:nvPr/>
        </p:nvSpPr>
        <p:spPr>
          <a:xfrm>
            <a:off x="10306050" y="2579102"/>
            <a:ext cx="1047750" cy="116332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1593854"/>
            <a:ext cx="9326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Эту ошибку мы нашли с помощью </a:t>
            </a:r>
            <a:r>
              <a:rPr lang="en-US" sz="2800" dirty="0" smtClean="0">
                <a:solidFill>
                  <a:srgbClr val="0070C0"/>
                </a:solidFill>
              </a:rPr>
              <a:t>PVS-Studio</a:t>
            </a:r>
            <a:r>
              <a:rPr lang="ru-RU" sz="2800" dirty="0" smtClean="0">
                <a:solidFill>
                  <a:srgbClr val="0070C0"/>
                </a:solidFill>
              </a:rPr>
              <a:t> в проекте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GCC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Хороший анализатор легко находит ошибки в компиляторах</a:t>
            </a:r>
            <a:r>
              <a:rPr lang="en-US" dirty="0"/>
              <a:t>:</a:t>
            </a:r>
            <a:r>
              <a:rPr lang="ru-RU" dirty="0"/>
              <a:t> пример</a:t>
            </a:r>
            <a:r>
              <a:rPr lang="en-US" dirty="0"/>
              <a:t> </a:t>
            </a:r>
            <a:r>
              <a:rPr lang="en-US" dirty="0" smtClean="0"/>
              <a:t>N3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838200" y="4802202"/>
            <a:ext cx="10372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V558 Function returns the reference to temporary local object: res. </a:t>
            </a:r>
            <a:r>
              <a:rPr lang="en-US" sz="2400" dirty="0" err="1" smtClean="0"/>
              <a:t>LiveInterval.h</a:t>
            </a:r>
            <a:r>
              <a:rPr lang="en-US" sz="2400" dirty="0" smtClean="0"/>
              <a:t> 679</a:t>
            </a:r>
            <a:endParaRPr lang="ru-RU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2257418"/>
            <a:ext cx="103727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SingleLinkedListIterator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&lt;T&gt; </a:t>
            </a:r>
            <a:r>
              <a:rPr lang="en-US" sz="2800" dirty="0" smtClean="0">
                <a:solidFill>
                  <a:srgbClr val="000000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&amp;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++(</a:t>
            </a:r>
            <a:r>
              <a:rPr lang="en-US" sz="2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SingleLinkedListIterator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res = *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++*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res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593854"/>
            <a:ext cx="9534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Эту ошибку мы нашли с помощью </a:t>
            </a:r>
            <a:r>
              <a:rPr lang="en-US" sz="2800" dirty="0" smtClean="0">
                <a:solidFill>
                  <a:srgbClr val="0070C0"/>
                </a:solidFill>
              </a:rPr>
              <a:t>PVS-Studio</a:t>
            </a:r>
            <a:r>
              <a:rPr lang="ru-RU" sz="2800" dirty="0" smtClean="0">
                <a:solidFill>
                  <a:srgbClr val="0070C0"/>
                </a:solidFill>
              </a:rPr>
              <a:t> в проекте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Clang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25749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Наши принципы разработки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7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strike="sngStrike" dirty="0" smtClean="0"/>
              <a:t>Преждевременная оптимизация это зло</a:t>
            </a:r>
            <a:endParaRPr lang="ru-RU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Оптимизировать надо сразу</a:t>
            </a:r>
          </a:p>
          <a:p>
            <a:r>
              <a:rPr lang="ru-RU" dirty="0" smtClean="0"/>
              <a:t>Потом нельзя запустить профайлер и найти узкие места</a:t>
            </a:r>
          </a:p>
          <a:p>
            <a:r>
              <a:rPr lang="ru-RU" dirty="0" smtClean="0"/>
              <a:t>Задержки будут «размазаны по коду» тонким слоем</a:t>
            </a:r>
          </a:p>
          <a:p>
            <a:r>
              <a:rPr lang="ru-RU" dirty="0" smtClean="0"/>
              <a:t>Что ещё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Программирование в стиле Си</a:t>
            </a:r>
          </a:p>
          <a:p>
            <a:pPr lvl="1"/>
            <a:r>
              <a:rPr lang="ru-RU" dirty="0" smtClean="0"/>
              <a:t>Самостоятельное управление памятью</a:t>
            </a:r>
          </a:p>
          <a:p>
            <a:pPr lvl="1"/>
            <a:r>
              <a:rPr lang="ru-RU" dirty="0" smtClean="0"/>
              <a:t>Дерево не удаляется из памяти</a:t>
            </a:r>
          </a:p>
          <a:p>
            <a:pPr lvl="1"/>
            <a:r>
              <a:rPr lang="ru-RU" dirty="0" smtClean="0"/>
              <a:t>Свои контейнеры для некоторых типов</a:t>
            </a:r>
          </a:p>
          <a:p>
            <a:pPr lvl="1"/>
            <a:r>
              <a:rPr lang="ru-RU" dirty="0" smtClean="0"/>
              <a:t>Свой класс строки</a:t>
            </a:r>
            <a:endParaRPr lang="ru-RU" dirty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718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Нет многократному анализу участков кода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Диапазонные виртуальные значения</a:t>
            </a:r>
          </a:p>
          <a:p>
            <a:r>
              <a:rPr lang="ru-RU" dirty="0" smtClean="0"/>
              <a:t>В каждой точке мы стремимся знать все возможные состояния переменных и указателей</a:t>
            </a:r>
          </a:p>
          <a:p>
            <a:r>
              <a:rPr lang="ru-RU" dirty="0" smtClean="0"/>
              <a:t>Ищем</a:t>
            </a:r>
            <a:r>
              <a:rPr lang="en-US" dirty="0" smtClean="0"/>
              <a:t>:</a:t>
            </a:r>
          </a:p>
          <a:p>
            <a:pPr lvl="1"/>
            <a:r>
              <a:rPr lang="ru-RU" dirty="0" smtClean="0"/>
              <a:t>выход за границу массива</a:t>
            </a:r>
          </a:p>
          <a:p>
            <a:pPr lvl="1"/>
            <a:r>
              <a:rPr lang="ru-RU" dirty="0" smtClean="0"/>
              <a:t>деление на ноль</a:t>
            </a:r>
          </a:p>
          <a:p>
            <a:pPr lvl="1"/>
            <a:r>
              <a:rPr lang="ru-RU" dirty="0" smtClean="0"/>
              <a:t>разыменование нулевого указателя</a:t>
            </a:r>
          </a:p>
          <a:p>
            <a:pPr lvl="1"/>
            <a:r>
              <a:rPr lang="ru-RU" dirty="0" smtClean="0"/>
              <a:t>и т.д.</a:t>
            </a:r>
          </a:p>
          <a:p>
            <a:r>
              <a:rPr lang="ru-RU" dirty="0" smtClean="0"/>
              <a:t>Да, есть минусы. Не все сочетания переменных возможны. Зато быстро. Лучше работать неточно час, чем точно неделю.</a:t>
            </a:r>
          </a:p>
          <a:p>
            <a:pPr marL="0" indent="0">
              <a:buNone/>
            </a:pPr>
            <a:endParaRPr lang="ru-RU" dirty="0" smtClean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48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Анализ условного оператора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[INT_MIN..INT_MAX]</a:t>
            </a:r>
            <a:endParaRPr lang="ru-RU" sz="24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 &gt;= 0)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    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//x: [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..INT_MAX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1; 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//x: [1]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    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//x: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[INT_MIN..-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2; 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//x: [2]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x; 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//x: [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1..2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Используемые технологии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1991609"/>
          </a:xfrm>
        </p:spPr>
        <p:txBody>
          <a:bodyPr>
            <a:normAutofit/>
          </a:bodyPr>
          <a:lstStyle/>
          <a:p>
            <a:r>
              <a:rPr lang="ru-RU" dirty="0"/>
              <a:t>Сопоставление с шаблоном (</a:t>
            </a:r>
            <a:r>
              <a:rPr lang="ru-RU" dirty="0" err="1"/>
              <a:t>pattern-based</a:t>
            </a:r>
            <a:r>
              <a:rPr lang="ru-RU" dirty="0"/>
              <a:t> </a:t>
            </a:r>
            <a:r>
              <a:rPr lang="ru-RU" dirty="0" err="1"/>
              <a:t>analysis</a:t>
            </a:r>
            <a:r>
              <a:rPr lang="ru-RU" dirty="0"/>
              <a:t>) на основе абстрактного синтаксического дерева применяется для поиска мест в исходном коде, которые похожи на известные шаблоны кода с ошибкой.</a:t>
            </a:r>
          </a:p>
        </p:txBody>
      </p:sp>
      <p:pic>
        <p:nvPicPr>
          <p:cNvPr id="3075" name="Picture 3" descr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4246"/>
            <a:ext cx="2139052" cy="257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70408" y="3618617"/>
            <a:ext cx="6583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Пример. Иногда не там прибавляют </a:t>
            </a:r>
            <a:r>
              <a:rPr lang="en-US" sz="2800" dirty="0" smtClean="0"/>
              <a:t>1 </a:t>
            </a:r>
            <a:r>
              <a:rPr lang="ru-RU" sz="2800" dirty="0" smtClean="0"/>
              <a:t>при использовании функции </a:t>
            </a:r>
            <a:r>
              <a:rPr lang="en-US" sz="2800" i="1" dirty="0" err="1" smtClean="0"/>
              <a:t>strlen</a:t>
            </a:r>
            <a:r>
              <a:rPr lang="en-US" sz="2800" dirty="0" smtClean="0"/>
              <a:t>:</a:t>
            </a:r>
            <a:endParaRPr lang="ru-RU" sz="2800" dirty="0"/>
          </a:p>
        </p:txBody>
      </p:sp>
      <p:sp>
        <p:nvSpPr>
          <p:cNvPr id="9" name="Rectangle 8"/>
          <p:cNvSpPr/>
          <p:nvPr/>
        </p:nvSpPr>
        <p:spPr>
          <a:xfrm>
            <a:off x="4770407" y="4611221"/>
            <a:ext cx="7278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onsolas" panose="020B0609020204030204" pitchFamily="49" charset="0"/>
              </a:rPr>
              <a:t>realloc</a:t>
            </a:r>
            <a:r>
              <a:rPr lang="en-US" sz="2800" dirty="0" smtClean="0">
                <a:latin typeface="Consolas" panose="020B0609020204030204" pitchFamily="49" charset="0"/>
              </a:rPr>
              <a:t>(name,</a:t>
            </a:r>
            <a:r>
              <a:rPr lang="ru-RU" sz="2800" dirty="0" smtClean="0"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</a:rPr>
              <a:t>strlen</a:t>
            </a:r>
            <a:r>
              <a:rPr lang="en-US" sz="2800" dirty="0" smtClean="0">
                <a:latin typeface="Consolas" panose="020B0609020204030204" pitchFamily="49" charset="0"/>
              </a:rPr>
              <a:t>(name</a:t>
            </a:r>
            <a:r>
              <a:rPr lang="en-US" sz="2800" dirty="0" smtClean="0"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+1</a:t>
            </a:r>
            <a:r>
              <a:rPr lang="en-US" sz="2800" dirty="0" smtClean="0">
                <a:latin typeface="Consolas" panose="020B0609020204030204" pitchFamily="49" charset="0"/>
              </a:rPr>
              <a:t>))</a:t>
            </a:r>
            <a:endParaRPr lang="ru-RU" sz="2800" dirty="0">
              <a:latin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0408" y="5332233"/>
            <a:ext cx="6583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самом деле следовало написать</a:t>
            </a:r>
            <a:r>
              <a:rPr lang="en-US" sz="2800" dirty="0" smtClean="0"/>
              <a:t>:</a:t>
            </a:r>
            <a:endParaRPr lang="ru-RU" sz="2800" dirty="0"/>
          </a:p>
        </p:txBody>
      </p:sp>
      <p:sp>
        <p:nvSpPr>
          <p:cNvPr id="13" name="Rectangle 12"/>
          <p:cNvSpPr/>
          <p:nvPr/>
        </p:nvSpPr>
        <p:spPr>
          <a:xfrm>
            <a:off x="4770407" y="5899807"/>
            <a:ext cx="7278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onsolas" panose="020B0609020204030204" pitchFamily="49" charset="0"/>
              </a:rPr>
              <a:t>realloc</a:t>
            </a:r>
            <a:r>
              <a:rPr lang="en-US" sz="2800" dirty="0" smtClean="0">
                <a:latin typeface="Consolas" panose="020B0609020204030204" pitchFamily="49" charset="0"/>
              </a:rPr>
              <a:t>(name,</a:t>
            </a:r>
            <a:r>
              <a:rPr lang="ru-RU" sz="2800" dirty="0" smtClean="0"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</a:rPr>
              <a:t>strlen</a:t>
            </a:r>
            <a:r>
              <a:rPr lang="en-US" sz="2800" dirty="0" smtClean="0">
                <a:latin typeface="Consolas" panose="020B0609020204030204" pitchFamily="49" charset="0"/>
              </a:rPr>
              <a:t>(name)+1)</a:t>
            </a:r>
            <a:endParaRPr lang="ru-RU" sz="2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Используемые технологии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1991609"/>
          </a:xfrm>
        </p:spPr>
        <p:txBody>
          <a:bodyPr>
            <a:normAutofit/>
          </a:bodyPr>
          <a:lstStyle/>
          <a:p>
            <a:r>
              <a:rPr lang="ru-RU" dirty="0"/>
              <a:t>Вывод типов (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err="1"/>
              <a:t>inference</a:t>
            </a:r>
            <a:r>
              <a:rPr lang="ru-RU" dirty="0"/>
              <a:t>) на основе семантической модели программы позволяет анализатору иметь полную информацию о всех переменных и выражениях, встречающихся в коде.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0407" y="3888898"/>
            <a:ext cx="6859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Самый просто пример</a:t>
            </a:r>
            <a:r>
              <a:rPr lang="en-US" sz="2800" dirty="0" smtClean="0"/>
              <a:t>: </a:t>
            </a:r>
            <a:r>
              <a:rPr lang="ru-RU" sz="2800" dirty="0" smtClean="0"/>
              <a:t>чтобы знать, что функция </a:t>
            </a:r>
            <a:r>
              <a:rPr lang="en-US" sz="2800" i="1" dirty="0" err="1" smtClean="0"/>
              <a:t>printf</a:t>
            </a:r>
            <a:r>
              <a:rPr lang="en-US" sz="2800" dirty="0" smtClean="0"/>
              <a:t> </a:t>
            </a:r>
            <a:r>
              <a:rPr lang="ru-RU" sz="2800" dirty="0" smtClean="0"/>
              <a:t>используется неправильно, нужно знать типы фактических аргументов.</a:t>
            </a:r>
            <a:endParaRPr lang="ru-RU" sz="2800" dirty="0"/>
          </a:p>
        </p:txBody>
      </p:sp>
      <p:pic>
        <p:nvPicPr>
          <p:cNvPr id="4098" name="Picture 2" descr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8898"/>
            <a:ext cx="26098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505"/>
            <a:ext cx="10515600" cy="1325563"/>
          </a:xfrm>
        </p:spPr>
        <p:txBody>
          <a:bodyPr/>
          <a:lstStyle/>
          <a:p>
            <a:r>
              <a:rPr lang="ru-RU" dirty="0" smtClean="0"/>
              <a:t>Пара слов о статическом анализе кода</a:t>
            </a:r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24" y="1613140"/>
            <a:ext cx="10732181" cy="356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ethod </a:t>
            </a:r>
            <a:r>
              <a:rPr lang="en-US" dirty="0"/>
              <a:t>annotations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Аннотирование </a:t>
            </a:r>
            <a:r>
              <a:rPr lang="ru-RU" dirty="0"/>
              <a:t>методов </a:t>
            </a:r>
            <a:r>
              <a:rPr lang="ru-RU" dirty="0" smtClean="0"/>
              <a:t>предоставляет </a:t>
            </a:r>
            <a:r>
              <a:rPr lang="ru-RU" dirty="0"/>
              <a:t>больше информации об используемых методах, чем может быть получено путём анализа только их сигнатуры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u-RU" dirty="0" smtClean="0"/>
              <a:t>/</a:t>
            </a:r>
            <a:r>
              <a:rPr lang="en-US" dirty="0" smtClean="0"/>
              <a:t>C</a:t>
            </a:r>
            <a:r>
              <a:rPr lang="ru-RU" dirty="0" smtClean="0"/>
              <a:t>++. На данный момент проаннотировано </a:t>
            </a:r>
            <a:r>
              <a:rPr lang="en-US" b="1" dirty="0"/>
              <a:t>6570</a:t>
            </a:r>
            <a:r>
              <a:rPr lang="en-US" dirty="0"/>
              <a:t> </a:t>
            </a:r>
            <a:r>
              <a:rPr lang="ru-RU" dirty="0" smtClean="0"/>
              <a:t>функций (стандартные библиотеки </a:t>
            </a:r>
            <a:r>
              <a:rPr lang="en-US" dirty="0" smtClean="0"/>
              <a:t>C </a:t>
            </a:r>
            <a:r>
              <a:rPr lang="ru-RU" dirty="0" smtClean="0"/>
              <a:t>и </a:t>
            </a:r>
            <a:r>
              <a:rPr lang="en-US" dirty="0" smtClean="0"/>
              <a:t>C++</a:t>
            </a:r>
            <a:r>
              <a:rPr lang="ru-RU" dirty="0" smtClean="0"/>
              <a:t>, </a:t>
            </a:r>
            <a:r>
              <a:rPr lang="en-US" dirty="0" smtClean="0"/>
              <a:t>POSIX, MFC, </a:t>
            </a:r>
            <a:r>
              <a:rPr lang="en-US" dirty="0" err="1" smtClean="0"/>
              <a:t>Qt</a:t>
            </a:r>
            <a:r>
              <a:rPr lang="en-US" dirty="0" smtClean="0"/>
              <a:t>, </a:t>
            </a:r>
            <a:r>
              <a:rPr lang="en-US" dirty="0" err="1" smtClean="0"/>
              <a:t>ZLib</a:t>
            </a:r>
            <a:r>
              <a:rPr lang="en-US" dirty="0" smtClean="0"/>
              <a:t> </a:t>
            </a:r>
            <a:r>
              <a:rPr lang="ru-RU" dirty="0" smtClean="0"/>
              <a:t>и так д</a:t>
            </a:r>
            <a:r>
              <a:rPr lang="ru-RU" dirty="0"/>
              <a:t>а</a:t>
            </a:r>
            <a:r>
              <a:rPr lang="ru-RU" dirty="0" smtClean="0"/>
              <a:t>лее)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C#. </a:t>
            </a:r>
            <a:r>
              <a:rPr lang="ru-RU" dirty="0"/>
              <a:t>На данный момент проаннотировано </a:t>
            </a:r>
            <a:r>
              <a:rPr lang="en-US" b="1" dirty="0" smtClean="0"/>
              <a:t>920</a:t>
            </a:r>
            <a:r>
              <a:rPr lang="en-US" dirty="0" smtClean="0"/>
              <a:t> </a:t>
            </a:r>
            <a:r>
              <a:rPr lang="ru-RU" dirty="0" smtClean="0"/>
              <a:t>функций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6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Пример аннотирования функции </a:t>
            </a:r>
            <a:r>
              <a:rPr lang="en-US" dirty="0" err="1" smtClean="0"/>
              <a:t>memcmp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335666" y="1206084"/>
            <a:ext cx="11577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6F008A"/>
                </a:solidFill>
                <a:latin typeface="Consolas" panose="020B0609020204030204" pitchFamily="49" charset="0"/>
              </a:rPr>
              <a:t>C</a:t>
            </a:r>
            <a:r>
              <a:rPr lang="en-US" sz="2200" dirty="0">
                <a:solidFill>
                  <a:srgbClr val="6F008A"/>
                </a:solidFill>
                <a:latin typeface="Consolas" panose="020B0609020204030204" pitchFamily="49" charset="0"/>
              </a:rPr>
              <a:t>_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200" dirty="0" err="1">
                <a:solidFill>
                  <a:srgbClr val="A31515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A31515"/>
                </a:solidFill>
                <a:latin typeface="Consolas" panose="020B0609020204030204" pitchFamily="49" charset="0"/>
              </a:rPr>
              <a:t>memcmp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A31515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 void *buf1, </a:t>
            </a:r>
            <a:r>
              <a:rPr lang="en-US" sz="2200" dirty="0" err="1">
                <a:solidFill>
                  <a:srgbClr val="A31515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 void *buf2, </a:t>
            </a:r>
            <a:r>
              <a:rPr lang="en-US" sz="2200" dirty="0" err="1">
                <a:solidFill>
                  <a:srgbClr val="A31515"/>
                </a:solidFill>
                <a:latin typeface="Consolas" panose="020B0609020204030204" pitchFamily="49" charset="0"/>
              </a:rPr>
              <a:t>size_t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 count);"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200" dirty="0" smtClean="0">
                <a:solidFill>
                  <a:srgbClr val="6F008A"/>
                </a:solidFill>
                <a:latin typeface="Consolas" panose="020B0609020204030204" pitchFamily="49" charset="0"/>
              </a:rPr>
              <a:t>ADD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2F4F4F"/>
                </a:solidFill>
                <a:latin typeface="Consolas" panose="020B0609020204030204" pitchFamily="49" charset="0"/>
              </a:rPr>
              <a:t>REENTERABLE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|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RET_USE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F_MEMCMP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STRCMP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HARD_TEST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INT_STATUS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endParaRPr lang="ru-RU" sz="2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nullptr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200" dirty="0" err="1">
                <a:solidFill>
                  <a:srgbClr val="A31515"/>
                </a:solidFill>
                <a:latin typeface="Consolas" panose="020B0609020204030204" pitchFamily="49" charset="0"/>
              </a:rPr>
              <a:t>memcmp</a:t>
            </a:r>
            <a:r>
              <a:rPr lang="en-US" sz="2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POINTER_1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POINTER_2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>
                <a:solidFill>
                  <a:srgbClr val="2F4F4F"/>
                </a:solidFill>
                <a:latin typeface="Consolas" panose="020B0609020204030204" pitchFamily="49" charset="0"/>
              </a:rPr>
              <a:t>BYTE_COUNT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ru-RU" sz="2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5666" y="2668905"/>
            <a:ext cx="11856334" cy="418909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C_</a:t>
            </a:r>
            <a:r>
              <a:rPr lang="en-US" dirty="0" smtClean="0"/>
              <a:t> - </a:t>
            </a:r>
            <a:r>
              <a:rPr lang="ru-RU" dirty="0" smtClean="0"/>
              <a:t>вспомогательный механизм контроля аннотаций (юнит-тесты)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REENTERABLE</a:t>
            </a:r>
            <a:r>
              <a:rPr lang="ru-RU" dirty="0" smtClean="0"/>
              <a:t> – повторный вызов с теми же аргументами даст </a:t>
            </a:r>
            <a:r>
              <a:rPr lang="ru-RU" dirty="0" smtClean="0"/>
              <a:t>тот же </a:t>
            </a:r>
            <a:r>
              <a:rPr lang="ru-RU" dirty="0" smtClean="0"/>
              <a:t>результат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RET_USE</a:t>
            </a:r>
            <a:r>
              <a:rPr lang="en-US" dirty="0" smtClean="0"/>
              <a:t> – </a:t>
            </a:r>
            <a:r>
              <a:rPr lang="ru-RU" dirty="0" smtClean="0"/>
              <a:t>результат должен быть использован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F_MEMCMP</a:t>
            </a:r>
            <a:r>
              <a:rPr lang="en-US" dirty="0" smtClean="0"/>
              <a:t> –</a:t>
            </a:r>
            <a:r>
              <a:rPr lang="ru-RU" dirty="0" smtClean="0"/>
              <a:t> запуск определённых проверок выхода за границы буфера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STR_CMP</a:t>
            </a:r>
            <a:r>
              <a:rPr lang="en-US" dirty="0" smtClean="0"/>
              <a:t> – </a:t>
            </a:r>
            <a:r>
              <a:rPr lang="ru-RU" dirty="0" smtClean="0"/>
              <a:t>При равенстве функция возвращает 0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HARD_TEST</a:t>
            </a:r>
            <a:r>
              <a:rPr lang="en-US" dirty="0" smtClean="0"/>
              <a:t> – </a:t>
            </a:r>
            <a:r>
              <a:rPr lang="ru-RU" dirty="0" smtClean="0"/>
              <a:t>особая функция. Некоторые программисты определяют собственные такие функции в своих </a:t>
            </a:r>
            <a:r>
              <a:rPr lang="en-US" dirty="0" smtClean="0"/>
              <a:t>namespace. </a:t>
            </a:r>
            <a:r>
              <a:rPr lang="ru-RU" dirty="0" smtClean="0"/>
              <a:t>Не учитывать </a:t>
            </a:r>
            <a:r>
              <a:rPr lang="en-US" dirty="0" smtClean="0"/>
              <a:t>namespace.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INT_STATUS</a:t>
            </a:r>
            <a:r>
              <a:rPr lang="en-US" dirty="0" smtClean="0"/>
              <a:t> – </a:t>
            </a:r>
            <a:r>
              <a:rPr lang="ru-RU" dirty="0"/>
              <a:t>результат явно сравнивать с </a:t>
            </a:r>
            <a:r>
              <a:rPr lang="en-US" dirty="0"/>
              <a:t>1 </a:t>
            </a:r>
            <a:r>
              <a:rPr lang="ru-RU" dirty="0"/>
              <a:t>или -</a:t>
            </a:r>
            <a:r>
              <a:rPr lang="en-US" dirty="0" smtClean="0"/>
              <a:t>1.</a:t>
            </a:r>
            <a:endParaRPr lang="ru-RU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POINTER_1, POINTER_2</a:t>
            </a:r>
            <a:r>
              <a:rPr lang="en-US" dirty="0" smtClean="0"/>
              <a:t> – </a:t>
            </a:r>
            <a:r>
              <a:rPr lang="ru-RU" dirty="0" smtClean="0"/>
              <a:t>указатели должны быть не нулевыми и разными.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BYTE_COUNT</a:t>
            </a:r>
            <a:r>
              <a:rPr lang="en-US" dirty="0" smtClean="0"/>
              <a:t> – </a:t>
            </a:r>
            <a:r>
              <a:rPr lang="ru-RU" dirty="0" smtClean="0"/>
              <a:t>параметр </a:t>
            </a:r>
            <a:r>
              <a:rPr lang="ru-RU" dirty="0"/>
              <a:t>задает количество </a:t>
            </a:r>
            <a:r>
              <a:rPr lang="ru-RU" dirty="0" smtClean="0"/>
              <a:t>байт и должен быть больше </a:t>
            </a:r>
            <a:r>
              <a:rPr lang="ru-RU" dirty="0"/>
              <a:t>0.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8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 </a:t>
            </a:r>
            <a:r>
              <a:rPr lang="en-US" dirty="0" err="1" smtClean="0"/>
              <a:t>memcmp</a:t>
            </a:r>
            <a:r>
              <a:rPr lang="en-US" dirty="0" smtClean="0"/>
              <a:t>: </a:t>
            </a:r>
            <a:r>
              <a:rPr lang="ru-RU" dirty="0" smtClean="0"/>
              <a:t>проверка результата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74561" y="2567294"/>
            <a:ext cx="115631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()(</a:t>
            </a:r>
            <a:r>
              <a:rPr lang="en-US" sz="27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>
                <a:solidFill>
                  <a:srgbClr val="2B91AF"/>
                </a:solidFill>
                <a:latin typeface="Consolas" panose="020B0609020204030204" pitchFamily="49" charset="0"/>
              </a:rPr>
              <a:t>GUID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2700" dirty="0">
                <a:solidFill>
                  <a:srgbClr val="808080"/>
                </a:solidFill>
                <a:latin typeface="Consolas" panose="020B0609020204030204" pitchFamily="49" charset="0"/>
              </a:rPr>
              <a:t>_Key1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7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>
                <a:solidFill>
                  <a:srgbClr val="2B91AF"/>
                </a:solidFill>
                <a:latin typeface="Consolas" panose="020B0609020204030204" pitchFamily="49" charset="0"/>
              </a:rPr>
              <a:t>GUID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2700" dirty="0">
                <a:solidFill>
                  <a:srgbClr val="808080"/>
                </a:solidFill>
                <a:latin typeface="Consolas" panose="020B0609020204030204" pitchFamily="49" charset="0"/>
              </a:rPr>
              <a:t>_Key2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7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sz="27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memcmp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(&amp;</a:t>
            </a:r>
            <a:r>
              <a:rPr lang="en-US" sz="2700" dirty="0">
                <a:solidFill>
                  <a:srgbClr val="808080"/>
                </a:solidFill>
                <a:latin typeface="Consolas" panose="020B0609020204030204" pitchFamily="49" charset="0"/>
              </a:rPr>
              <a:t>_Key1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, &amp;</a:t>
            </a:r>
            <a:r>
              <a:rPr lang="en-US" sz="2700" dirty="0">
                <a:solidFill>
                  <a:srgbClr val="808080"/>
                </a:solidFill>
                <a:latin typeface="Consolas" panose="020B0609020204030204" pitchFamily="49" charset="0"/>
              </a:rPr>
              <a:t>_Key2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7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700" dirty="0">
                <a:solidFill>
                  <a:srgbClr val="2B91AF"/>
                </a:solidFill>
                <a:latin typeface="Consolas" panose="020B0609020204030204" pitchFamily="49" charset="0"/>
              </a:rPr>
              <a:t>GUID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)) </a:t>
            </a:r>
            <a:r>
              <a:rPr lang="en-US" sz="27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== -1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ru-RU" sz="27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71664"/>
            <a:ext cx="2609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 </a:t>
            </a:r>
            <a:r>
              <a:rPr lang="ru-RU" sz="2800" b="1" dirty="0" err="1" smtClean="0">
                <a:solidFill>
                  <a:srgbClr val="0070C0"/>
                </a:solidFill>
              </a:rPr>
              <a:t>CoreCLR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6319" y="4621872"/>
            <a:ext cx="107004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V698 </a:t>
            </a:r>
            <a:r>
              <a:rPr lang="ru-RU" sz="2800" dirty="0" err="1"/>
              <a:t>Expression</a:t>
            </a:r>
            <a:r>
              <a:rPr lang="ru-RU" sz="2800" dirty="0"/>
              <a:t> '</a:t>
            </a:r>
            <a:r>
              <a:rPr lang="ru-RU" sz="2800" dirty="0" err="1"/>
              <a:t>memcmp</a:t>
            </a:r>
            <a:r>
              <a:rPr lang="ru-RU" sz="2800" dirty="0"/>
              <a:t>(....) == -1' </a:t>
            </a:r>
            <a:r>
              <a:rPr lang="ru-RU" sz="2800" dirty="0" err="1"/>
              <a:t>is</a:t>
            </a:r>
            <a:r>
              <a:rPr lang="ru-RU" sz="2800" dirty="0"/>
              <a:t> </a:t>
            </a:r>
            <a:r>
              <a:rPr lang="ru-RU" sz="2800" dirty="0" err="1"/>
              <a:t>incorrect</a:t>
            </a:r>
            <a:r>
              <a:rPr lang="ru-RU" sz="2800" dirty="0"/>
              <a:t>. </a:t>
            </a:r>
            <a:r>
              <a:rPr lang="ru-RU" sz="2800" dirty="0" err="1"/>
              <a:t>This</a:t>
            </a:r>
            <a:r>
              <a:rPr lang="ru-RU" sz="2800" dirty="0"/>
              <a:t> </a:t>
            </a:r>
            <a:r>
              <a:rPr lang="ru-RU" sz="2800" dirty="0" err="1"/>
              <a:t>function</a:t>
            </a:r>
            <a:r>
              <a:rPr lang="ru-RU" sz="2800" dirty="0"/>
              <a:t> </a:t>
            </a:r>
            <a:r>
              <a:rPr lang="ru-RU" sz="2800" dirty="0" err="1"/>
              <a:t>can</a:t>
            </a:r>
            <a:r>
              <a:rPr lang="ru-RU" sz="2800" dirty="0"/>
              <a:t> </a:t>
            </a:r>
            <a:r>
              <a:rPr lang="ru-RU" sz="2800" dirty="0" err="1"/>
              <a:t>return</a:t>
            </a:r>
            <a:r>
              <a:rPr lang="ru-RU" sz="2800" dirty="0"/>
              <a:t> </a:t>
            </a:r>
            <a:r>
              <a:rPr lang="ru-RU" sz="2800" dirty="0" err="1"/>
              <a:t>not</a:t>
            </a:r>
            <a:r>
              <a:rPr lang="ru-RU" sz="2800" dirty="0"/>
              <a:t> </a:t>
            </a:r>
            <a:r>
              <a:rPr lang="ru-RU" sz="2800" dirty="0" err="1"/>
              <a:t>only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value</a:t>
            </a:r>
            <a:r>
              <a:rPr lang="ru-RU" sz="2800" dirty="0"/>
              <a:t> '-1', </a:t>
            </a:r>
            <a:r>
              <a:rPr lang="ru-RU" sz="2800" dirty="0" err="1"/>
              <a:t>but</a:t>
            </a:r>
            <a:r>
              <a:rPr lang="ru-RU" sz="2800" dirty="0"/>
              <a:t> </a:t>
            </a:r>
            <a:r>
              <a:rPr lang="ru-RU" sz="2800" dirty="0" err="1"/>
              <a:t>any</a:t>
            </a:r>
            <a:r>
              <a:rPr lang="ru-RU" sz="2800" dirty="0"/>
              <a:t> </a:t>
            </a:r>
            <a:r>
              <a:rPr lang="ru-RU" sz="2800" dirty="0" err="1"/>
              <a:t>negative</a:t>
            </a:r>
            <a:r>
              <a:rPr lang="ru-RU" sz="2800" dirty="0"/>
              <a:t> </a:t>
            </a:r>
            <a:r>
              <a:rPr lang="ru-RU" sz="2800" dirty="0" err="1"/>
              <a:t>value</a:t>
            </a:r>
            <a:r>
              <a:rPr lang="ru-RU" sz="2800" dirty="0"/>
              <a:t>. </a:t>
            </a:r>
            <a:r>
              <a:rPr lang="ru-RU" sz="2800" dirty="0" err="1"/>
              <a:t>Consider</a:t>
            </a:r>
            <a:r>
              <a:rPr lang="ru-RU" sz="2800" dirty="0"/>
              <a:t> </a:t>
            </a:r>
            <a:r>
              <a:rPr lang="ru-RU" sz="2800" dirty="0" err="1"/>
              <a:t>using</a:t>
            </a:r>
            <a:r>
              <a:rPr lang="ru-RU" sz="2800" dirty="0"/>
              <a:t> '</a:t>
            </a:r>
            <a:r>
              <a:rPr lang="ru-RU" sz="2800" b="1" dirty="0" err="1">
                <a:solidFill>
                  <a:srgbClr val="0070C0"/>
                </a:solidFill>
              </a:rPr>
              <a:t>memcmp</a:t>
            </a:r>
            <a:r>
              <a:rPr lang="ru-RU" sz="2800" b="1" dirty="0">
                <a:solidFill>
                  <a:srgbClr val="0070C0"/>
                </a:solidFill>
              </a:rPr>
              <a:t>(....) &lt; 0</a:t>
            </a:r>
            <a:r>
              <a:rPr lang="ru-RU" sz="2800" dirty="0"/>
              <a:t>' </a:t>
            </a:r>
            <a:r>
              <a:rPr lang="ru-RU" sz="2800" dirty="0" err="1"/>
              <a:t>instead</a:t>
            </a:r>
            <a:r>
              <a:rPr lang="ru-RU" sz="2800" dirty="0"/>
              <a:t>. </a:t>
            </a:r>
            <a:r>
              <a:rPr lang="ru-RU" sz="2800" dirty="0" err="1"/>
              <a:t>sos</a:t>
            </a:r>
            <a:r>
              <a:rPr lang="ru-RU" sz="2800" dirty="0"/>
              <a:t> util.cpp 142</a:t>
            </a:r>
          </a:p>
        </p:txBody>
      </p:sp>
    </p:spTree>
    <p:extLst>
      <p:ext uri="{BB962C8B-B14F-4D97-AF65-F5344CB8AC3E}">
        <p14:creationId xmlns:p14="http://schemas.microsoft.com/office/powerpoint/2010/main" val="28574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 </a:t>
            </a:r>
            <a:r>
              <a:rPr lang="en-US" dirty="0" err="1"/>
              <a:t>memcmp</a:t>
            </a:r>
            <a:r>
              <a:rPr lang="en-US" dirty="0"/>
              <a:t>: </a:t>
            </a:r>
            <a:r>
              <a:rPr lang="ru-RU" dirty="0" smtClean="0"/>
              <a:t>хранение </a:t>
            </a:r>
            <a:r>
              <a:rPr lang="ru-RU" dirty="0"/>
              <a:t>результата</a:t>
            </a:r>
          </a:p>
        </p:txBody>
      </p:sp>
      <p:sp>
        <p:nvSpPr>
          <p:cNvPr id="5" name="Rectangle 4"/>
          <p:cNvSpPr/>
          <p:nvPr/>
        </p:nvSpPr>
        <p:spPr>
          <a:xfrm>
            <a:off x="7678838" y="4909464"/>
            <a:ext cx="2531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 </a:t>
            </a:r>
            <a:r>
              <a:rPr lang="en-US" sz="2800" b="1" dirty="0">
                <a:solidFill>
                  <a:srgbClr val="0070C0"/>
                </a:solidFill>
              </a:rPr>
              <a:t>Firebird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939" y="5649446"/>
            <a:ext cx="10916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V642 Saving the '</a:t>
            </a:r>
            <a:r>
              <a:rPr lang="en-US" sz="2400" dirty="0" err="1"/>
              <a:t>memcmp</a:t>
            </a:r>
            <a:r>
              <a:rPr lang="en-US" sz="2400" dirty="0"/>
              <a:t>' function result inside the 'short' type variable is inappropriate. The significant bits could be lost breaking the program's logic. texttype.cpp </a:t>
            </a:r>
            <a:r>
              <a:rPr lang="en-US" sz="2400" dirty="0" smtClean="0"/>
              <a:t>3</a:t>
            </a:r>
            <a:endParaRPr lang="ru-RU" sz="2400" dirty="0"/>
          </a:p>
        </p:txBody>
      </p:sp>
      <p:sp>
        <p:nvSpPr>
          <p:cNvPr id="3" name="Rectangle 2"/>
          <p:cNvSpPr/>
          <p:nvPr/>
        </p:nvSpPr>
        <p:spPr>
          <a:xfrm>
            <a:off x="554138" y="1462366"/>
            <a:ext cx="1424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SSHORT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TextType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::compare(</a:t>
            </a:r>
            <a:r>
              <a:rPr lang="en-US" sz="2800" dirty="0">
                <a:solidFill>
                  <a:srgbClr val="2B91AF"/>
                </a:solidFill>
                <a:latin typeface="Consolas" panose="020B0609020204030204" pitchFamily="49" charset="0"/>
              </a:rPr>
              <a:t>ULONG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len1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2B91AF"/>
                </a:solidFill>
                <a:latin typeface="Consolas" panose="020B0609020204030204" pitchFamily="49" charset="0"/>
              </a:rPr>
              <a:t>UCHAR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str1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</a:t>
            </a:r>
            <a:r>
              <a:rPr lang="en-US" sz="2800" dirty="0">
                <a:solidFill>
                  <a:srgbClr val="2B91AF"/>
                </a:solidFill>
                <a:latin typeface="Consolas" panose="020B0609020204030204" pitchFamily="49" charset="0"/>
              </a:rPr>
              <a:t>ULONG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len2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2B91AF"/>
                </a:solidFill>
                <a:latin typeface="Consolas" panose="020B0609020204030204" pitchFamily="49" charset="0"/>
              </a:rPr>
              <a:t>UCHAR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str2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nb-NO" sz="2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nb-NO" sz="28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SSHORT </a:t>
            </a:r>
            <a:r>
              <a:rPr lang="nb-NO" sz="2800" dirty="0">
                <a:solidFill>
                  <a:srgbClr val="000000"/>
                </a:solidFill>
                <a:latin typeface="Consolas" panose="020B0609020204030204" pitchFamily="49" charset="0"/>
              </a:rPr>
              <a:t>cmp = memcmp(str1, str2, MIN(len1, len2));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== 0)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len1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len2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? -1 : (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len1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sz="2800" dirty="0">
                <a:solidFill>
                  <a:srgbClr val="808080"/>
                </a:solidFill>
                <a:latin typeface="Consolas" panose="020B0609020204030204" pitchFamily="49" charset="0"/>
              </a:rPr>
              <a:t>len2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? 1 : 0));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9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 </a:t>
            </a:r>
            <a:r>
              <a:rPr lang="en-US" dirty="0" err="1"/>
              <a:t>memcmp</a:t>
            </a:r>
            <a:r>
              <a:rPr lang="en-US" dirty="0"/>
              <a:t>: </a:t>
            </a:r>
            <a:r>
              <a:rPr lang="ru-RU" dirty="0" smtClean="0"/>
              <a:t>неверный аргумент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38200" y="1668323"/>
            <a:ext cx="2388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 </a:t>
            </a:r>
            <a:r>
              <a:rPr lang="en-US" sz="2800" b="1" dirty="0">
                <a:solidFill>
                  <a:srgbClr val="0070C0"/>
                </a:solidFill>
              </a:rPr>
              <a:t>GLG3D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4560" y="5565279"/>
            <a:ext cx="9184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V575 The '</a:t>
            </a:r>
            <a:r>
              <a:rPr lang="en-US" sz="2800" dirty="0" err="1"/>
              <a:t>memcmp</a:t>
            </a:r>
            <a:r>
              <a:rPr lang="en-US" sz="2800" dirty="0"/>
              <a:t>' function processes '0' elements. Inspect the 'third' argument. graphics3D matrix4.cpp 269</a:t>
            </a:r>
            <a:endParaRPr lang="ru-RU" sz="2800" dirty="0"/>
          </a:p>
        </p:txBody>
      </p:sp>
      <p:sp>
        <p:nvSpPr>
          <p:cNvPr id="4" name="Rectangle 3"/>
          <p:cNvSpPr/>
          <p:nvPr/>
        </p:nvSpPr>
        <p:spPr>
          <a:xfrm>
            <a:off x="924560" y="2539583"/>
            <a:ext cx="111015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Matrix4::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==(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Matrix4&amp; other)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&amp;other,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(Matrix4) == 0</a:t>
            </a:r>
            <a:r>
              <a:rPr lang="en-US" sz="28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  ...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3765" y="3629069"/>
            <a:ext cx="2361043" cy="15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069" y="1690688"/>
            <a:ext cx="114242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psymbol_compare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addr1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addr2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length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partial_symbol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*sym1 = 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partial_symbol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*)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addr1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partial_symbol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*sym2 = 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 panose="020B0609020204030204" pitchFamily="49" charset="0"/>
              </a:rPr>
              <a:t>partial_symbol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*) </a:t>
            </a:r>
            <a:r>
              <a:rPr lang="en-US" sz="2400" dirty="0">
                <a:solidFill>
                  <a:srgbClr val="808080"/>
                </a:solidFill>
                <a:latin typeface="Consolas" panose="020B0609020204030204" pitchFamily="49" charset="0"/>
              </a:rPr>
              <a:t>addr2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ru-RU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memcmp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&amp;sym1-&gt;</a:t>
            </a:r>
            <a:r>
              <a:rPr lang="en-US" sz="2400" dirty="0" err="1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ginfo.value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&amp;sym1-&gt;</a:t>
            </a:r>
            <a:r>
              <a:rPr lang="en-US" sz="2400" dirty="0" err="1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ginfo.value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(sym1-&gt;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ginfo.value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)) == 0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      &amp;&amp; </a:t>
            </a:r>
            <a:r>
              <a:rPr lang="ru-RU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.......</a:t>
            </a:r>
            <a:endParaRPr lang="en-US" sz="2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 </a:t>
            </a:r>
            <a:r>
              <a:rPr lang="en-US" dirty="0" err="1"/>
              <a:t>memcmp</a:t>
            </a:r>
            <a:r>
              <a:rPr lang="en-US" dirty="0"/>
              <a:t>: </a:t>
            </a:r>
            <a:r>
              <a:rPr lang="ru-RU" dirty="0" smtClean="0"/>
              <a:t>разные аргументы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634352" y="1636364"/>
            <a:ext cx="2032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 </a:t>
            </a:r>
            <a:r>
              <a:rPr lang="en-US" sz="2800" b="1" dirty="0">
                <a:solidFill>
                  <a:srgbClr val="0070C0"/>
                </a:solidFill>
              </a:rPr>
              <a:t>GDB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6768" y="5683626"/>
            <a:ext cx="111362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V549 The first argument of '</a:t>
            </a:r>
            <a:r>
              <a:rPr lang="en-US" sz="2800" dirty="0" err="1"/>
              <a:t>memcmp</a:t>
            </a:r>
            <a:r>
              <a:rPr lang="en-US" sz="2800" dirty="0"/>
              <a:t>' function is equal to the second argument. </a:t>
            </a:r>
            <a:r>
              <a:rPr lang="en-US" sz="2800" dirty="0" err="1"/>
              <a:t>psymtab.c</a:t>
            </a:r>
            <a:r>
              <a:rPr lang="en-US" sz="2800" dirty="0"/>
              <a:t> 1580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87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690688"/>
            <a:ext cx="112226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dst_s_read_private_key_file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(....)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in_buff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"Private-key-format: v"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20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) != 0)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goto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fail;</a:t>
            </a:r>
          </a:p>
          <a:p>
            <a:r>
              <a:rPr lang="ru-RU" sz="2800" dirty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                           </a:t>
            </a:r>
            <a:r>
              <a:rPr lang="ru-RU" sz="2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21 символ</a:t>
            </a:r>
            <a:endParaRPr lang="ru-RU" sz="2800" b="1" dirty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 </a:t>
            </a:r>
            <a:r>
              <a:rPr lang="en-US" dirty="0" err="1"/>
              <a:t>memcmp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buffer underrun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41566" y="1614806"/>
            <a:ext cx="2228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 </a:t>
            </a:r>
            <a:r>
              <a:rPr lang="en-US" sz="2800" b="1" dirty="0">
                <a:solidFill>
                  <a:srgbClr val="0070C0"/>
                </a:solidFill>
              </a:rPr>
              <a:t>Haiku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199" y="5170687"/>
            <a:ext cx="106323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V512 A call of the '</a:t>
            </a:r>
            <a:r>
              <a:rPr lang="en-US" sz="2800" dirty="0" err="1" smtClean="0"/>
              <a:t>memcmp</a:t>
            </a:r>
            <a:r>
              <a:rPr lang="en-US" sz="2800" dirty="0" smtClean="0"/>
              <a:t>' function will lead to underflow of the buffer '"Private-key-format: v"'. </a:t>
            </a:r>
            <a:r>
              <a:rPr lang="en-US" sz="2800" dirty="0" err="1" smtClean="0"/>
              <a:t>dst_api.c</a:t>
            </a:r>
            <a:r>
              <a:rPr lang="en-US" sz="2800" dirty="0" smtClean="0"/>
              <a:t> 858</a:t>
            </a:r>
            <a:endParaRPr lang="ru-RU" sz="2800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7096194" y="1528768"/>
            <a:ext cx="750532" cy="431736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 </a:t>
            </a:r>
            <a:r>
              <a:rPr lang="en-US" dirty="0" err="1"/>
              <a:t>memcmp</a:t>
            </a:r>
            <a:r>
              <a:rPr lang="en-US" dirty="0"/>
              <a:t>:</a:t>
            </a:r>
            <a:r>
              <a:rPr lang="ru-RU" dirty="0"/>
              <a:t> </a:t>
            </a:r>
            <a:r>
              <a:rPr lang="ru-RU" dirty="0" smtClean="0"/>
              <a:t>нет состояния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4559" y="1690688"/>
            <a:ext cx="198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Проект </a:t>
            </a:r>
            <a:r>
              <a:rPr lang="en-US" sz="2800" b="1" dirty="0">
                <a:solidFill>
                  <a:srgbClr val="0070C0"/>
                </a:solidFill>
              </a:rPr>
              <a:t>PHP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1" y="5117011"/>
            <a:ext cx="110837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V501 There are identical sub-expressions '!</a:t>
            </a:r>
            <a:r>
              <a:rPr lang="en-US" sz="2800" dirty="0" err="1"/>
              <a:t>memcmp</a:t>
            </a:r>
            <a:r>
              <a:rPr lang="en-US" sz="2800" dirty="0"/>
              <a:t>("auto", </a:t>
            </a:r>
            <a:r>
              <a:rPr lang="en-US" sz="2800" dirty="0" err="1"/>
              <a:t>charset_hint</a:t>
            </a:r>
            <a:r>
              <a:rPr lang="en-US" sz="2800" dirty="0"/>
              <a:t>, 4)' to the left and to the right of the '||' operator. </a:t>
            </a:r>
            <a:r>
              <a:rPr lang="en-US" sz="2800" dirty="0" err="1"/>
              <a:t>html.c</a:t>
            </a:r>
            <a:r>
              <a:rPr lang="en-US" sz="2800" dirty="0"/>
              <a:t> 396</a:t>
            </a:r>
            <a:endParaRPr lang="ru-RU" sz="2800" dirty="0"/>
          </a:p>
        </p:txBody>
      </p:sp>
      <p:sp>
        <p:nvSpPr>
          <p:cNvPr id="3" name="Rectangle 2"/>
          <p:cNvSpPr/>
          <p:nvPr/>
        </p:nvSpPr>
        <p:spPr>
          <a:xfrm>
            <a:off x="924559" y="2604556"/>
            <a:ext cx="1032603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((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== 4) </a:t>
            </a:r>
            <a:r>
              <a:rPr lang="en-US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/* </a:t>
            </a:r>
            <a:r>
              <a:rPr lang="en-US" sz="2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sizeof</a:t>
            </a:r>
            <a:r>
              <a:rPr lang="en-US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none</a:t>
            </a:r>
            <a:r>
              <a:rPr lang="en-US" sz="2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|auto|pass</a:t>
            </a:r>
            <a:r>
              <a:rPr lang="en-US" sz="2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 */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&amp;&amp;</a:t>
            </a:r>
            <a:endParaRPr lang="ru-RU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(!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memcmp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"pass"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charset_hint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4) ||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!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"auto"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charset_hint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4) 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    !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memcmp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A31515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auto</a:t>
            </a:r>
            <a:r>
              <a:rPr lang="en-US" sz="2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charset_hint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, 4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)))</a:t>
            </a:r>
            <a:endParaRPr lang="en-US" sz="2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sz="2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Аннотирование пользовательских функций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Практически отсутствует (кроме отдельных элементов, как собственной функции </a:t>
            </a:r>
            <a:r>
              <a:rPr lang="en-US" dirty="0" err="1" smtClean="0"/>
              <a:t>printf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Развивать механизм нет смысла</a:t>
            </a:r>
          </a:p>
          <a:p>
            <a:r>
              <a:rPr lang="ru-RU" dirty="0" smtClean="0"/>
              <a:t>В больших проектах никто не станет тратить месяцы на разметку</a:t>
            </a:r>
          </a:p>
          <a:p>
            <a:r>
              <a:rPr lang="ru-RU" dirty="0" smtClean="0"/>
              <a:t>Анализатор </a:t>
            </a:r>
            <a:r>
              <a:rPr lang="ru-RU" dirty="0"/>
              <a:t>должен работать </a:t>
            </a:r>
            <a:r>
              <a:rPr lang="ru-RU" dirty="0" smtClean="0"/>
              <a:t>сразу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98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Что самое важное?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Придумать новую хорошую диагностику?</a:t>
            </a:r>
          </a:p>
          <a:p>
            <a:r>
              <a:rPr lang="ru-RU" dirty="0" smtClean="0"/>
              <a:t>Нет</a:t>
            </a:r>
          </a:p>
          <a:p>
            <a:r>
              <a:rPr lang="ru-RU" dirty="0" smtClean="0"/>
              <a:t>Самое важно наполнить диагностику исключениями</a:t>
            </a:r>
          </a:p>
          <a:p>
            <a:endParaRPr lang="ru-RU" dirty="0"/>
          </a:p>
          <a:p>
            <a:r>
              <a:rPr lang="ru-RU" dirty="0" smtClean="0"/>
              <a:t>На наш взгляд самое ценное в статическом анализаторе это база знаний об исключениях из правил</a:t>
            </a:r>
          </a:p>
          <a:p>
            <a:pPr marL="0" indent="0">
              <a:buNone/>
            </a:pPr>
            <a:endParaRPr lang="ru-RU" dirty="0" smtClean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7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Точка зрения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Я буду рассказывать </a:t>
            </a:r>
            <a:r>
              <a:rPr lang="ru-RU" dirty="0" smtClean="0"/>
              <a:t>своё видение о статических анализаторах кода, как один из разработчиков </a:t>
            </a:r>
            <a:r>
              <a:rPr lang="en-US" dirty="0" smtClean="0"/>
              <a:t>PVS-Studio</a:t>
            </a:r>
          </a:p>
          <a:p>
            <a:r>
              <a:rPr lang="en-US" dirty="0" smtClean="0"/>
              <a:t>PVS-Studio - </a:t>
            </a:r>
            <a:r>
              <a:rPr lang="ru-RU" dirty="0" smtClean="0"/>
              <a:t>один из самых мощных статических анализаторов кода</a:t>
            </a:r>
          </a:p>
          <a:p>
            <a:r>
              <a:rPr lang="en-US" dirty="0" smtClean="0"/>
              <a:t>Proof. </a:t>
            </a:r>
            <a:r>
              <a:rPr lang="ru-RU" dirty="0" smtClean="0"/>
              <a:t>Мы нашли в открытых проектах более 10000 ошибок, не ставя перед собой такой цели</a:t>
            </a:r>
            <a:endParaRPr lang="en-US" dirty="0"/>
          </a:p>
          <a:p>
            <a:r>
              <a:rPr lang="ru-RU" dirty="0" smtClean="0"/>
              <a:t>Описание найденных ошибок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://www.viva64.com/ru/examples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913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Используемые технологии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25563"/>
            <a:ext cx="4610823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Тестовая </a:t>
            </a:r>
            <a:r>
              <a:rPr lang="ru-RU" dirty="0"/>
              <a:t>база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C++</a:t>
            </a:r>
            <a:r>
              <a:rPr lang="en-US" dirty="0"/>
              <a:t> Windows</a:t>
            </a:r>
            <a:r>
              <a:rPr lang="ru-RU" dirty="0"/>
              <a:t> (</a:t>
            </a:r>
            <a:r>
              <a:rPr lang="en-US" dirty="0"/>
              <a:t>Visual C++): </a:t>
            </a:r>
            <a:r>
              <a:rPr lang="en-US" b="1" dirty="0"/>
              <a:t>12</a:t>
            </a:r>
            <a:r>
              <a:rPr lang="ru-RU" b="1" dirty="0"/>
              <a:t>0</a:t>
            </a:r>
            <a:r>
              <a:rPr lang="en-US" dirty="0"/>
              <a:t> </a:t>
            </a:r>
            <a:r>
              <a:rPr lang="ru-RU" dirty="0"/>
              <a:t>проектов</a:t>
            </a:r>
            <a:endParaRPr lang="en-US" dirty="0"/>
          </a:p>
          <a:p>
            <a:pPr lvl="1"/>
            <a:r>
              <a:rPr lang="en-US" b="1" dirty="0"/>
              <a:t>C++ </a:t>
            </a:r>
            <a:r>
              <a:rPr lang="en-US" dirty="0"/>
              <a:t>Linux (GCC): </a:t>
            </a:r>
            <a:r>
              <a:rPr lang="ru-RU" dirty="0"/>
              <a:t>ещё </a:t>
            </a:r>
            <a:r>
              <a:rPr lang="ru-RU" b="1" dirty="0"/>
              <a:t>34</a:t>
            </a:r>
            <a:r>
              <a:rPr lang="ru-RU" dirty="0"/>
              <a:t> проекта</a:t>
            </a:r>
            <a:endParaRPr lang="en-US" dirty="0"/>
          </a:p>
          <a:p>
            <a:pPr lvl="1"/>
            <a:r>
              <a:rPr lang="en-US" b="1" dirty="0"/>
              <a:t>C# </a:t>
            </a:r>
            <a:r>
              <a:rPr lang="en-US" dirty="0"/>
              <a:t>Windows:</a:t>
            </a:r>
            <a:r>
              <a:rPr lang="ru-RU" dirty="0"/>
              <a:t> </a:t>
            </a:r>
            <a:r>
              <a:rPr lang="ru-RU" b="1" dirty="0"/>
              <a:t>54</a:t>
            </a:r>
            <a:r>
              <a:rPr lang="ru-RU" dirty="0"/>
              <a:t> </a:t>
            </a:r>
            <a:r>
              <a:rPr lang="ru-RU" dirty="0" smtClean="0"/>
              <a:t>проекта</a:t>
            </a:r>
          </a:p>
          <a:p>
            <a:pPr lvl="1"/>
            <a:endParaRPr lang="ru-RU" dirty="0"/>
          </a:p>
          <a:p>
            <a:r>
              <a:rPr lang="ru-RU" dirty="0"/>
              <a:t>Написан специальный инструментарий для работы с тестовой базой открытых проектов</a:t>
            </a:r>
          </a:p>
          <a:p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430" y="1654266"/>
            <a:ext cx="6742977" cy="402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 спасибо! Вопросы?</a:t>
            </a:r>
            <a:endParaRPr lang="ru-RU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0829925" cy="5032375"/>
          </a:xfrm>
        </p:spPr>
        <p:txBody>
          <a:bodyPr>
            <a:normAutofit/>
          </a:bodyPr>
          <a:lstStyle/>
          <a:p>
            <a:r>
              <a:rPr lang="ru-RU" dirty="0"/>
              <a:t>Написать письмо: </a:t>
            </a:r>
            <a:r>
              <a:rPr lang="en-US" dirty="0" smtClean="0">
                <a:hlinkClick r:id="rId2"/>
              </a:rPr>
              <a:t>support@viva64.com</a:t>
            </a:r>
            <a:endParaRPr lang="ru-RU" dirty="0"/>
          </a:p>
          <a:p>
            <a:r>
              <a:rPr lang="ru-RU" dirty="0" smtClean="0"/>
              <a:t>Подписаться на </a:t>
            </a:r>
            <a:r>
              <a:rPr lang="ru-RU" dirty="0" err="1" smtClean="0"/>
              <a:t>твиттер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@Code_Analysis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Скачать </a:t>
            </a:r>
            <a:r>
              <a:rPr lang="en-US" dirty="0" smtClean="0"/>
              <a:t>PVS-Studio </a:t>
            </a:r>
            <a:r>
              <a:rPr lang="ru-RU" dirty="0" smtClean="0"/>
              <a:t>для </a:t>
            </a:r>
            <a:r>
              <a:rPr lang="en-US" dirty="0" smtClean="0"/>
              <a:t>Windows: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4"/>
              </a:rPr>
              <a:t>http://www.viva64.com/ru/pvs-studio/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Скачать </a:t>
            </a:r>
            <a:r>
              <a:rPr lang="en-US" dirty="0" smtClean="0"/>
              <a:t>PVS-Studio </a:t>
            </a:r>
            <a:r>
              <a:rPr lang="ru-RU" dirty="0" smtClean="0"/>
              <a:t>для </a:t>
            </a:r>
            <a:r>
              <a:rPr lang="en-US" dirty="0" smtClean="0"/>
              <a:t>Linux: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5"/>
              </a:rPr>
              <a:t>http://www.viva64.com/ru/pvs-studio-download-linux/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098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505"/>
            <a:ext cx="10515600" cy="1325563"/>
          </a:xfrm>
        </p:spPr>
        <p:txBody>
          <a:bodyPr/>
          <a:lstStyle/>
          <a:p>
            <a:r>
              <a:rPr lang="ru-RU" dirty="0" smtClean="0"/>
              <a:t>Пара слов про проект </a:t>
            </a:r>
            <a:r>
              <a:rPr lang="en-US" dirty="0" smtClean="0"/>
              <a:t>PVS-Studio</a:t>
            </a:r>
            <a:r>
              <a:rPr lang="ru-RU" dirty="0" smtClean="0"/>
              <a:t>, в котором я принимаю участие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8250"/>
            <a:ext cx="10515600" cy="4351338"/>
          </a:xfrm>
        </p:spPr>
        <p:txBody>
          <a:bodyPr/>
          <a:lstStyle/>
          <a:p>
            <a:r>
              <a:rPr lang="ru-RU" dirty="0" smtClean="0"/>
              <a:t>Выполняет анализ кода на языках</a:t>
            </a:r>
            <a:r>
              <a:rPr lang="en-US" dirty="0" smtClean="0"/>
              <a:t>: </a:t>
            </a:r>
            <a:r>
              <a:rPr lang="de-DE" b="1" dirty="0" smtClean="0">
                <a:solidFill>
                  <a:srgbClr val="0070C0"/>
                </a:solidFill>
              </a:rPr>
              <a:t>C, C++, C++/CLI, C++/CX, C#</a:t>
            </a:r>
          </a:p>
          <a:p>
            <a:r>
              <a:rPr lang="ru-RU" dirty="0" smtClean="0"/>
              <a:t>Поддерживаются проекты, разрабатываемые с помощью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Windows: 	</a:t>
            </a:r>
            <a:r>
              <a:rPr lang="en-US" dirty="0" smtClean="0">
                <a:solidFill>
                  <a:srgbClr val="0070C0"/>
                </a:solidFill>
              </a:rPr>
              <a:t>Visual C++, Clang, </a:t>
            </a:r>
            <a:r>
              <a:rPr lang="en-US" dirty="0" err="1" smtClean="0">
                <a:solidFill>
                  <a:srgbClr val="0070C0"/>
                </a:solidFill>
              </a:rPr>
              <a:t>MinGW</a:t>
            </a:r>
            <a:r>
              <a:rPr lang="en-US" dirty="0" smtClean="0">
                <a:solidFill>
                  <a:srgbClr val="0070C0"/>
                </a:solidFill>
              </a:rPr>
              <a:t>, Visual C#</a:t>
            </a:r>
          </a:p>
          <a:p>
            <a:pPr lvl="1"/>
            <a:r>
              <a:rPr lang="en-US" dirty="0" smtClean="0"/>
              <a:t>Linux: 		</a:t>
            </a:r>
            <a:r>
              <a:rPr lang="en-US" dirty="0" smtClean="0">
                <a:solidFill>
                  <a:srgbClr val="0070C0"/>
                </a:solidFill>
              </a:rPr>
              <a:t>Clang, GCC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r>
              <a:rPr lang="en-US" dirty="0" smtClean="0"/>
              <a:t>Plugin </a:t>
            </a:r>
            <a:r>
              <a:rPr lang="ru-RU" dirty="0" smtClean="0"/>
              <a:t>для </a:t>
            </a:r>
            <a:r>
              <a:rPr lang="en-US" dirty="0" smtClean="0">
                <a:solidFill>
                  <a:srgbClr val="0070C0"/>
                </a:solidFill>
              </a:rPr>
              <a:t>Visual Studio</a:t>
            </a:r>
            <a:r>
              <a:rPr lang="ru-RU" dirty="0" smtClean="0"/>
              <a:t> 2010-201</a:t>
            </a:r>
            <a:r>
              <a:rPr lang="en-US" dirty="0" smtClean="0"/>
              <a:t>7</a:t>
            </a:r>
          </a:p>
          <a:p>
            <a:r>
              <a:rPr lang="ru-RU" dirty="0"/>
              <a:t>Интеграция с </a:t>
            </a:r>
            <a:r>
              <a:rPr lang="en-US" dirty="0" err="1"/>
              <a:t>SonarQube</a:t>
            </a:r>
            <a:r>
              <a:rPr lang="en-US" dirty="0"/>
              <a:t>, </a:t>
            </a:r>
            <a:r>
              <a:rPr lang="en-US" dirty="0" err="1"/>
              <a:t>QtCreator</a:t>
            </a:r>
            <a:r>
              <a:rPr lang="en-US" dirty="0"/>
              <a:t>, </a:t>
            </a:r>
            <a:r>
              <a:rPr lang="en-US" dirty="0" err="1"/>
              <a:t>CLion</a:t>
            </a:r>
            <a:r>
              <a:rPr lang="en-US" dirty="0"/>
              <a:t>, Eclipse CDT, </a:t>
            </a:r>
            <a:r>
              <a:rPr lang="en-US" dirty="0" err="1"/>
              <a:t>Anjuta</a:t>
            </a:r>
            <a:r>
              <a:rPr lang="en-US" dirty="0"/>
              <a:t> </a:t>
            </a:r>
            <a:r>
              <a:rPr lang="en-US" dirty="0" err="1"/>
              <a:t>DevStudio</a:t>
            </a:r>
            <a:r>
              <a:rPr lang="en-US" dirty="0"/>
              <a:t> </a:t>
            </a:r>
            <a:r>
              <a:rPr lang="ru-RU" dirty="0"/>
              <a:t>и т.д.</a:t>
            </a:r>
            <a:endParaRPr lang="en-US" dirty="0"/>
          </a:p>
          <a:p>
            <a:r>
              <a:rPr lang="ru-RU" dirty="0" smtClean="0"/>
              <a:t>Утилита </a:t>
            </a:r>
            <a:r>
              <a:rPr lang="en-US" dirty="0" smtClean="0"/>
              <a:t>Standalone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4979969"/>
            <a:ext cx="1922311" cy="186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25749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А нужны ли анализаторы кода?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9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Почему </a:t>
            </a:r>
            <a:r>
              <a:rPr lang="en-US" dirty="0" smtClean="0"/>
              <a:t>C</a:t>
            </a:r>
            <a:r>
              <a:rPr lang="ru-RU" dirty="0" smtClean="0"/>
              <a:t> и </a:t>
            </a:r>
            <a:r>
              <a:rPr lang="en-US" dirty="0" smtClean="0"/>
              <a:t>C++?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351338"/>
          </a:xfrm>
        </p:spPr>
        <p:txBody>
          <a:bodyPr/>
          <a:lstStyle/>
          <a:p>
            <a:r>
              <a:rPr lang="ru-RU" dirty="0" smtClean="0"/>
              <a:t>Эффективные, но сложные языки, в которых легко допустить ошибку</a:t>
            </a:r>
          </a:p>
          <a:p>
            <a:r>
              <a:rPr lang="ru-RU" dirty="0" smtClean="0"/>
              <a:t>Причём</a:t>
            </a:r>
            <a:r>
              <a:rPr lang="ru-RU" dirty="0"/>
              <a:t>,</a:t>
            </a:r>
            <a:r>
              <a:rPr lang="ru-RU" dirty="0" smtClean="0"/>
              <a:t> так дело обстоит десятилетиями и вряд ли изменится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Давайте проверим с помощью </a:t>
            </a:r>
            <a:r>
              <a:rPr lang="en-US" dirty="0" smtClean="0"/>
              <a:t>PVS-Studio </a:t>
            </a:r>
            <a:r>
              <a:rPr lang="ru-RU" dirty="0" smtClean="0"/>
              <a:t>первую версию компилятора </a:t>
            </a:r>
            <a:r>
              <a:rPr lang="en-US" dirty="0" err="1" smtClean="0"/>
              <a:t>Cfront</a:t>
            </a:r>
            <a:r>
              <a:rPr lang="en-US" dirty="0" smtClean="0"/>
              <a:t>, </a:t>
            </a:r>
            <a:r>
              <a:rPr lang="ru-RU" dirty="0" smtClean="0"/>
              <a:t>вышедшую в свет в 1985.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pPr lvl="1"/>
            <a:r>
              <a:rPr lang="en-US" dirty="0" smtClean="0"/>
              <a:t>“</a:t>
            </a:r>
            <a:r>
              <a:rPr lang="ru-RU" dirty="0" smtClean="0"/>
              <a:t>К тридцатилетию первого C++ компилятора: ищем ошибки в </a:t>
            </a:r>
            <a:r>
              <a:rPr lang="ru-RU" dirty="0" err="1" smtClean="0"/>
              <a:t>Cfront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http://www.viva64.com/ru/b/0355/</a:t>
            </a:r>
            <a:endParaRPr lang="en-US" dirty="0" smtClean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863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Ошибка в компиляторе </a:t>
            </a:r>
            <a:r>
              <a:rPr lang="en-US" dirty="0" err="1" smtClean="0"/>
              <a:t>Cfront</a:t>
            </a:r>
            <a:r>
              <a:rPr lang="en-US" dirty="0" smtClean="0"/>
              <a:t> (1985)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838200" y="1509623"/>
            <a:ext cx="11088357" cy="353943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Pexpr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expr::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Ptable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tbl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ru-RU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ru-RU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....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Pclass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cl;</a:t>
            </a:r>
          </a:p>
          <a:p>
            <a:r>
              <a:rPr lang="ru-RU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....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cl = (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Pclass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nn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tp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highlight>
                  <a:srgbClr val="FFFFFF"/>
                </a:highlight>
                <a:latin typeface="Consolas" panose="020B0609020204030204" pitchFamily="49" charset="0"/>
              </a:rPr>
              <a:t>cl-&gt;permanent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=1;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2800" dirty="0">
                <a:solidFill>
                  <a:srgbClr val="000000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  <a:highlight>
                  <a:srgbClr val="FFFFFF"/>
                </a:highlight>
                <a:latin typeface="Consolas" panose="020B0609020204030204" pitchFamily="49" charset="0"/>
              </a:rPr>
              <a:t>cl == 0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error(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"%k %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s'sT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missing"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,CLASS,s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3950" y="5448300"/>
            <a:ext cx="1043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начале указатель разыменовывается. Далее идёт проверка, которая говорит нам, что указатель мог быть </a:t>
            </a:r>
            <a:r>
              <a:rPr lang="en-US" sz="2800" dirty="0" err="1" smtClean="0"/>
              <a:t>nullptr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84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Прошло 30 лет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351338"/>
          </a:xfrm>
        </p:spPr>
        <p:txBody>
          <a:bodyPr/>
          <a:lstStyle/>
          <a:p>
            <a:r>
              <a:rPr lang="ru-RU" dirty="0" smtClean="0"/>
              <a:t>Ничего не изменилось. Язык </a:t>
            </a:r>
            <a:r>
              <a:rPr lang="en-US" dirty="0" smtClean="0"/>
              <a:t>C++ </a:t>
            </a:r>
            <a:r>
              <a:rPr lang="ru-RU" dirty="0" smtClean="0"/>
              <a:t>вс</a:t>
            </a:r>
            <a:r>
              <a:rPr lang="ru-RU" dirty="0"/>
              <a:t>ё</a:t>
            </a:r>
            <a:r>
              <a:rPr lang="ru-RU" dirty="0" smtClean="0"/>
              <a:t> так же сложен и опасен.</a:t>
            </a:r>
          </a:p>
          <a:p>
            <a:r>
              <a:rPr lang="ru-RU" dirty="0" smtClean="0"/>
              <a:t>Размер кодовой базы растёт, и все важнее использовать инструменты статического анализа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Давайте проверим с помощью </a:t>
            </a:r>
            <a:r>
              <a:rPr lang="en-US" dirty="0" smtClean="0"/>
              <a:t>PVS-Studio </a:t>
            </a:r>
            <a:r>
              <a:rPr lang="ru-RU" dirty="0" smtClean="0"/>
              <a:t>код современного компилятора </a:t>
            </a:r>
            <a:r>
              <a:rPr lang="en-US" dirty="0" smtClean="0"/>
              <a:t>Clang</a:t>
            </a:r>
            <a:br>
              <a:rPr lang="en-US" dirty="0" smtClean="0"/>
            </a:br>
            <a:endParaRPr lang="ru-RU" dirty="0" smtClean="0"/>
          </a:p>
          <a:p>
            <a:pPr lvl="1"/>
            <a:r>
              <a:rPr lang="en-US" dirty="0" smtClean="0"/>
              <a:t>2016 </a:t>
            </a:r>
            <a:r>
              <a:rPr lang="ru-RU" dirty="0" smtClean="0"/>
              <a:t>год.</a:t>
            </a:r>
            <a:r>
              <a:rPr lang="en-US" dirty="0" smtClean="0"/>
              <a:t> “</a:t>
            </a:r>
            <a:r>
              <a:rPr lang="ru-RU" dirty="0" smtClean="0"/>
              <a:t>Находим ошибки в коде проекта LLVM с помощью анализатора PVS-</a:t>
            </a:r>
            <a:r>
              <a:rPr lang="ru-RU" dirty="0" err="1" smtClean="0"/>
              <a:t>Studio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http://www.viva64.com/ru/b/0446/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243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573" y="0"/>
            <a:ext cx="10515600" cy="1325563"/>
          </a:xfrm>
        </p:spPr>
        <p:txBody>
          <a:bodyPr/>
          <a:lstStyle/>
          <a:p>
            <a:r>
              <a:rPr lang="en-US" dirty="0" smtClean="0"/>
              <a:t>Clang (</a:t>
            </a:r>
            <a:r>
              <a:rPr lang="ru-RU" dirty="0" smtClean="0"/>
              <a:t>ошибка найдена в октябре 2016)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1052421" y="1509623"/>
            <a:ext cx="10938295" cy="2677656"/>
          </a:xfrm>
          <a:prstGeom prst="rect">
            <a:avLst/>
          </a:prstGeom>
          <a:effectLst>
            <a:glow rad="101600">
              <a:srgbClr val="FF0000">
                <a:alpha val="40000"/>
              </a:srgbClr>
            </a:glow>
          </a:effec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PPCDarwinAsmPrinter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doFinalization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(Module &amp;M) {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....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MachineModuleInfoMachO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MMIMacho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2800" dirty="0" smtClean="0">
                <a:solidFill>
                  <a:srgbClr val="00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MMI-&gt;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getObjFileInfo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MachineModuleInfoMachO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&gt;();</a:t>
            </a:r>
          </a:p>
          <a:p>
            <a:endParaRPr lang="ru-RU" sz="2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(MAI-&gt;</a:t>
            </a:r>
            <a:r>
              <a:rPr lang="en-US" sz="2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doesSupportExceptionHandling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&amp;&amp; </a:t>
            </a:r>
            <a:r>
              <a:rPr lang="en-US" sz="2800" dirty="0" smtClean="0">
                <a:solidFill>
                  <a:srgbClr val="00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Consolas" panose="020B0609020204030204" pitchFamily="49" charset="0"/>
              </a:rPr>
              <a:t>MMI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2421" y="4752975"/>
            <a:ext cx="6948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Вначале указатель разыменовывается. Далее идёт проверка, которая говорит нам, что указатель мог быть </a:t>
            </a:r>
            <a:r>
              <a:rPr lang="en-US" sz="2800" dirty="0" err="1" smtClean="0"/>
              <a:t>nullptr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326" y="4668766"/>
            <a:ext cx="1827365" cy="184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1642</Words>
  <Application>Microsoft Office PowerPoint</Application>
  <PresentationFormat>Широкоэкранный</PresentationFormat>
  <Paragraphs>223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Consolas</vt:lpstr>
      <vt:lpstr>Courier New</vt:lpstr>
      <vt:lpstr>Office Theme</vt:lpstr>
      <vt:lpstr>Статический анализ кода: от теории к практике</vt:lpstr>
      <vt:lpstr>Пара слов о статическом анализе кода</vt:lpstr>
      <vt:lpstr>Точка зрения</vt:lpstr>
      <vt:lpstr>Пара слов про проект PVS-Studio, в котором я принимаю участие</vt:lpstr>
      <vt:lpstr>А нужны ли анализаторы кода?</vt:lpstr>
      <vt:lpstr>Почему C и C++?</vt:lpstr>
      <vt:lpstr>Ошибка в компиляторе Cfront (1985)</vt:lpstr>
      <vt:lpstr>Прошло 30 лет</vt:lpstr>
      <vt:lpstr>Clang (ошибка найдена в октябре 2016)</vt:lpstr>
      <vt:lpstr>Не убедил? Достаточно хорошего компилятора?</vt:lpstr>
      <vt:lpstr>Хороший анализатор легко находит ошибки в компиляторах: пример N1</vt:lpstr>
      <vt:lpstr>Хороший анализатор легко находит ошибки в компиляторах: пример N2</vt:lpstr>
      <vt:lpstr>Хороший анализатор легко находит ошибки в компиляторах: пример N3</vt:lpstr>
      <vt:lpstr>Наши принципы разработки </vt:lpstr>
      <vt:lpstr>Преждевременная оптимизация это зло</vt:lpstr>
      <vt:lpstr>Нет многократному анализу участков кода</vt:lpstr>
      <vt:lpstr>Анализ условного оператора</vt:lpstr>
      <vt:lpstr>Используемые технологии</vt:lpstr>
      <vt:lpstr>Используемые технологии</vt:lpstr>
      <vt:lpstr>Method annotations</vt:lpstr>
      <vt:lpstr>Пример аннотирования функции memcmp</vt:lpstr>
      <vt:lpstr>Аннотация memcmp: проверка результата</vt:lpstr>
      <vt:lpstr>Аннотация memcmp: хранение результата</vt:lpstr>
      <vt:lpstr>Аннотация memcmp: неверный аргумент</vt:lpstr>
      <vt:lpstr>Аннотация memcmp: разные аргументы</vt:lpstr>
      <vt:lpstr>Аннотация memcmp: buffer underrun</vt:lpstr>
      <vt:lpstr>Аннотация memcmp: нет состояния</vt:lpstr>
      <vt:lpstr>Аннотирование пользовательских функций</vt:lpstr>
      <vt:lpstr>Что самое важное?</vt:lpstr>
      <vt:lpstr>Используемые технологии</vt:lpstr>
      <vt:lpstr>Всем спасибо! Вопросы?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Пользователь Windows</cp:lastModifiedBy>
  <cp:revision>121</cp:revision>
  <dcterms:created xsi:type="dcterms:W3CDTF">2017-01-21T14:17:43Z</dcterms:created>
  <dcterms:modified xsi:type="dcterms:W3CDTF">2017-04-01T20:08:49Z</dcterms:modified>
</cp:coreProperties>
</file>